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7" r:id="rId2"/>
    <p:sldId id="343" r:id="rId3"/>
    <p:sldId id="352" r:id="rId4"/>
    <p:sldId id="256" r:id="rId5"/>
    <p:sldId id="310" r:id="rId6"/>
    <p:sldId id="345" r:id="rId7"/>
    <p:sldId id="346" r:id="rId8"/>
    <p:sldId id="344" r:id="rId9"/>
    <p:sldId id="316" r:id="rId10"/>
    <p:sldId id="327" r:id="rId11"/>
    <p:sldId id="347" r:id="rId12"/>
    <p:sldId id="348" r:id="rId13"/>
    <p:sldId id="349" r:id="rId14"/>
    <p:sldId id="350" r:id="rId15"/>
    <p:sldId id="351" r:id="rId16"/>
    <p:sldId id="326" r:id="rId17"/>
  </p:sldIdLst>
  <p:sldSz cx="12192000" cy="6858000"/>
  <p:notesSz cx="12192000" cy="6858000"/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594" y="114"/>
      </p:cViewPr>
      <p:guideLst>
        <p:guide orient="horz" pos="2876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9/28/2025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.jpeg"/><Relationship Id="rId5" Type="http://schemas.openxmlformats.org/officeDocument/2006/relationships/tags" Target="../tags/tag6.xml"/><Relationship Id="rId10" Type="http://schemas.openxmlformats.org/officeDocument/2006/relationships/image" Target="../media/image36.png"/><Relationship Id="rId4" Type="http://schemas.openxmlformats.org/officeDocument/2006/relationships/tags" Target="../tags/tag5.xml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11" Type="http://schemas.openxmlformats.org/officeDocument/2006/relationships/image" Target="../media/image13.jpe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3450" y="600075"/>
            <a:ext cx="303847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</a:p>
        </p:txBody>
      </p:sp>
      <p:pic>
        <p:nvPicPr>
          <p:cNvPr id="13" name="图片 12" descr="图表, 折线图&#10;&#10;AI 生成的内容可能不正确。">
            <a:extLst>
              <a:ext uri="{FF2B5EF4-FFF2-40B4-BE49-F238E27FC236}">
                <a16:creationId xmlns:a16="http://schemas.microsoft.com/office/drawing/2014/main" id="{351490D0-C607-4479-9EF8-B6E94C009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5061368" cy="3042968"/>
          </a:xfrm>
          <a:prstGeom prst="rect">
            <a:avLst/>
          </a:prstGeom>
        </p:spPr>
      </p:pic>
      <p:pic>
        <p:nvPicPr>
          <p:cNvPr id="15" name="图片 14" descr="图表, 折线图&#10;&#10;AI 生成的内容可能不正确。">
            <a:extLst>
              <a:ext uri="{FF2B5EF4-FFF2-40B4-BE49-F238E27FC236}">
                <a16:creationId xmlns:a16="http://schemas.microsoft.com/office/drawing/2014/main" id="{F3C14F53-B23F-C3C0-FA7D-C1C2E675B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633" y="1661368"/>
            <a:ext cx="4961972" cy="30998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C9DEA8A-DB03-896B-15CA-4EBB75CDC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1676400"/>
            <a:ext cx="7361905" cy="33904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1BD00-701D-0D10-8B2B-0F163472F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3DE57AF-73E6-E8C5-63AF-E8E47F436BF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EC72FA3-7D43-2F8B-3354-52BCC5CD9F95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129B7CC-A85E-DE04-DCB0-8B68292001C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2A9D457-A1D5-C072-EB55-F711974C3CE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BAF260F-3E3E-24B1-DDED-EFC7458E0182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78673A07-7F3B-1775-BF54-E422F648B683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F4F67866-7DA9-ED6A-05AA-780939C99258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BEB8AA2-BEA0-95E8-197E-C00E534454A4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41C5C425-D37B-9072-B8F3-FEA10396AB3C}"/>
              </a:ext>
            </a:extLst>
          </p:cNvPr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548A9A4-8B40-3403-BE63-D26516106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961" y="1493775"/>
            <a:ext cx="12192000" cy="527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1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860A0-3308-7477-7DB0-71EFDCA44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C3B7F36-D27D-CA4C-8F23-A0B9F8C0B59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FDCD1A2-C06F-28FF-978F-606BA6F6A06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C68D3D0-6719-13C8-9123-1891383FB21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50AB871-BC15-C9B6-C09C-2DBA68924B30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0DF8930-E7F5-FDF9-D9FF-816F60F08F7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CBF15827-0E22-2D69-0C64-604D589F87A7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16AB0D3-9678-5F5B-93C1-0A9CD9B6256F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38C8356-11F7-BBCB-C34D-DEB02397578E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B4913D50-0A0C-15A1-446C-EE4698CAFE85}"/>
              </a:ext>
            </a:extLst>
          </p:cNvPr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C7DFE9F-C26F-5A32-3082-285FF7FC6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1295400"/>
            <a:ext cx="6571429" cy="308571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2790B17-D13C-17E2-A045-439671FD4F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3095" y="4393306"/>
            <a:ext cx="7161905" cy="215238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19CC7F7-92F3-C5C9-F3CD-9475B460AB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78280"/>
            <a:ext cx="1219200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73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9E024-B2D0-8CFC-34D9-521C4324C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EE5667D-45B3-A20E-E63E-FFF7852DD52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60965155-5537-1651-475A-F32A969CBCD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3A10BB7-03AA-4742-CB74-83AAF32FD03C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BC30FEC-465B-2DF0-1D99-EAA96409500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7127434-1DB6-D18E-A291-FC16120439F2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8ABB4490-C124-E1B2-66C1-E61984C2CD53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2AD21C76-B78B-DCF3-F816-4B1BD95159F5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5A892CA-B1D0-6D2A-8AC9-90A8AF5F9C8F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6D5B0A2A-EE87-476D-7176-1915DB814EF7}"/>
              </a:ext>
            </a:extLst>
          </p:cNvPr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C8B5D21-109F-BCA7-A429-DC0AFB91B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2057400"/>
            <a:ext cx="1219200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39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7E217-20E6-AA7F-AB2B-707DC0D1D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0B88264-EFEA-7EBC-29DA-ED7D46A83ED3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C18B714-F61F-3558-1A84-2F704AA645A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DDCD244-9197-EC15-17E2-139D8AA27E8C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A1CD075-E43E-42E1-1E70-D8703BA7C49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D3E0C01-E959-88FC-3976-F02B870EB21C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16620914-0CBB-09E0-F9CD-0C59F0F1BAC8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FCD74AD-DCF0-B2AD-CD70-6580EDD078B2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F0E711B2-9BBB-74B9-CA50-F0A0F8E25C89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36E0843C-F479-CA9C-28DB-183E795EDCE8}"/>
              </a:ext>
            </a:extLst>
          </p:cNvPr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FDC32B3-AF2E-94BD-4156-2CAFA79CD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890375"/>
            <a:ext cx="6961905" cy="309523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8EBED0-7CEE-81CB-4142-72093D0D33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6716" y="3985613"/>
            <a:ext cx="7190476" cy="2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16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96499-03BB-9CAE-066D-3E8A8768E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B524530-96E6-86D7-A0B1-C76200D6FC7F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EC08603-784B-B40D-D89E-1A672274273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C6703CD-6716-6053-AC66-4723031BC84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A1BC7AD-FDA7-F639-7974-53DC6DAA3E95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4F8D4259-C578-890D-0941-270E750BFBE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728EAE40-8886-CDE7-291C-5668D74B43E8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FFBE910-A53B-B26F-2AB5-98E0A69EF834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3521EB2-99F3-52C5-8C1F-C599D7A9F113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7EB62A56-5CEB-DC54-5DD8-8D496C2691DB}"/>
              </a:ext>
            </a:extLst>
          </p:cNvPr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EC80EE2-0338-4458-CB46-FFAA0F417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808" y="1600200"/>
            <a:ext cx="6752381" cy="4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8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9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2"/>
          <p:cNvSpPr txBox="1"/>
          <p:nvPr>
            <p:custDataLst>
              <p:tags r:id="rId1"/>
            </p:custDataLst>
          </p:nvPr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34" name="object 4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5"/>
            <p:cNvSpPr/>
            <p:nvPr>
              <p:custDataLst>
                <p:tags r:id="rId6"/>
              </p:custDataLst>
            </p:nvPr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"/>
            <p:cNvSpPr/>
            <p:nvPr>
              <p:custDataLst>
                <p:tags r:id="rId7"/>
              </p:custDataLst>
            </p:nvPr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10"/>
          <p:cNvSpPr txBox="1"/>
          <p:nvPr>
            <p:custDataLst>
              <p:tags r:id="rId2"/>
            </p:custDataLst>
          </p:nvPr>
        </p:nvSpPr>
        <p:spPr>
          <a:xfrm>
            <a:off x="644525" y="86360"/>
            <a:ext cx="188595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object 11"/>
          <p:cNvSpPr/>
          <p:nvPr>
            <p:custDataLst>
              <p:tags r:id="rId3"/>
            </p:custDataLst>
          </p:nvPr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2"/>
          <p:cNvSpPr txBox="1"/>
          <p:nvPr>
            <p:custDataLst>
              <p:tags r:id="rId4"/>
            </p:custDataLst>
          </p:nvPr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497AB-7956-A367-A34C-99912B713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7111D05-B397-99B7-88A1-5FDE2FEB9947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C9C6FAE-3C49-0738-2B24-C8E9087A1F8C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C63F780-8F95-93CB-1A63-76F44E5DA9F6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1B6D08A-30BC-6088-57F2-29FDB5885B1B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02D0BB3-B057-8A55-D981-5DED0E23C58C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D43B1A15-9251-06EC-4652-0077CFD47531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995EA73-DFB0-E14F-7306-48F548343D03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09B84D5-FC5C-AF76-5A5C-ED7B4ED79A06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EC65A580-A7BD-B4F4-7C97-8CF222384D88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7A6650DC-54CC-2A6E-4CC2-69EED64775AF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2DAEB33-C244-366F-194E-D7851100E20A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E8F89F4F-2AA0-4713-6D82-3A1EFCC15888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B755686F-936D-1246-CFFA-BCB5C27823CA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4D6E277-BFDE-B967-F4F9-5DBDC8A3303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24206119-3C6A-DB77-8CC6-691EA11DD008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BD5EB7F6-30BD-F8FB-94CB-8E275C4617F1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016A70FC-8B82-8273-9E2D-9FFF95994075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7A6FC0CD-6AFE-D109-587D-4BECCDD15DD6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D0437B1A-8A5F-D7AA-37D6-8AA18034CE64}"/>
              </a:ext>
            </a:extLst>
          </p:cNvPr>
          <p:cNvSpPr txBox="1"/>
          <p:nvPr/>
        </p:nvSpPr>
        <p:spPr>
          <a:xfrm>
            <a:off x="897255" y="107315"/>
            <a:ext cx="2614930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hongqing University  of  Technology</a:t>
            </a:r>
            <a:r>
              <a:rPr lang="en-US" sz="2200" dirty="0">
                <a:solidFill>
                  <a:srgbClr val="FFFFFF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45D7FB68-A22F-224B-6E99-C8FDC3AAFAF1}"/>
              </a:ext>
            </a:extLst>
          </p:cNvPr>
          <p:cNvSpPr txBox="1"/>
          <p:nvPr/>
        </p:nvSpPr>
        <p:spPr>
          <a:xfrm>
            <a:off x="9697720" y="11430"/>
            <a:ext cx="2256155" cy="8261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ATAI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1800" spc="-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Intelligence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5" name="图片 24" descr="图示, 示意图&#10;&#10;AI 生成的内容可能不正确。">
            <a:extLst>
              <a:ext uri="{FF2B5EF4-FFF2-40B4-BE49-F238E27FC236}">
                <a16:creationId xmlns:a16="http://schemas.microsoft.com/office/drawing/2014/main" id="{73BD6DC7-690B-1B7A-21A5-DD233F0369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670"/>
            <a:ext cx="12192000" cy="491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7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1DE44-ACB8-5AB0-8A56-E4CFDC9B7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D48AF26-F9D2-CE28-7D5B-736451CCEDD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3ED0491-B10E-FCFA-9A72-1336B1A73D03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BAFB366-3063-48AB-92C5-6402FC78B14C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7F84A50-28AA-BE62-AF20-86419DC3BF4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1AACB00-6CFB-4C7B-2544-71996ADF578F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3BE752B6-147E-73F1-4042-0C2F945F87E1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F43F5AB-4D5F-F5FC-4434-16D20D0626B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BDCC295-1A4A-BFAD-7244-42F8C7499E58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288E4E9-FC5B-6545-C01D-66AE1562C5C6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63C1A249-07EB-42F0-8FCD-017ECDFA8815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726B2C6-959C-D751-3B65-33EC1735C8B1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2E06572-22EA-EF36-91C3-5538B9D4C574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642C43B2-6CCA-A2D3-AD57-010888C9B7B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291F4396-531E-372A-FB57-A1671804C518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DC20ABA3-C9E1-338A-397B-104CF04AB7D6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8A8DE802-EF22-3CCB-0AE9-629F038CDA23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32F9D1FB-3792-CB4D-109C-64C06AB78343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0E20387F-6F81-7FB1-BD4A-5C85620056CA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6944F693-6745-1122-0163-070FFCC8EAA7}"/>
              </a:ext>
            </a:extLst>
          </p:cNvPr>
          <p:cNvSpPr txBox="1"/>
          <p:nvPr/>
        </p:nvSpPr>
        <p:spPr>
          <a:xfrm>
            <a:off x="897255" y="107315"/>
            <a:ext cx="2614930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hongqing University  of  Technology</a:t>
            </a:r>
            <a:r>
              <a:rPr lang="en-US" sz="2200" dirty="0">
                <a:solidFill>
                  <a:srgbClr val="FFFFFF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73E0975A-1DE5-E794-475F-C5280ABB728D}"/>
              </a:ext>
            </a:extLst>
          </p:cNvPr>
          <p:cNvSpPr txBox="1"/>
          <p:nvPr/>
        </p:nvSpPr>
        <p:spPr>
          <a:xfrm>
            <a:off x="9697720" y="11430"/>
            <a:ext cx="2256155" cy="8261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ATAI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1800" spc="-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Intelligence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5355FBB-B908-34D4-A6A7-BB87A831632C}"/>
              </a:ext>
            </a:extLst>
          </p:cNvPr>
          <p:cNvSpPr txBox="1"/>
          <p:nvPr/>
        </p:nvSpPr>
        <p:spPr>
          <a:xfrm>
            <a:off x="2266717" y="1718114"/>
            <a:ext cx="645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Baby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FA17662-6037-58AD-336A-AAA183AC345B}"/>
              </a:ext>
            </a:extLst>
          </p:cNvPr>
          <p:cNvSpPr txBox="1"/>
          <p:nvPr/>
        </p:nvSpPr>
        <p:spPr>
          <a:xfrm>
            <a:off x="4648200" y="1295400"/>
            <a:ext cx="619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N10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4D4487D-C2EA-EC12-5139-F86F9FEA6695}"/>
              </a:ext>
            </a:extLst>
          </p:cNvPr>
          <p:cNvSpPr txBox="1"/>
          <p:nvPr/>
        </p:nvSpPr>
        <p:spPr>
          <a:xfrm>
            <a:off x="5778175" y="1305764"/>
            <a:ext cx="619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H</a:t>
            </a: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10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4200964-022E-5EFE-9EF1-2C8FBDE4AA2D}"/>
              </a:ext>
            </a:extLst>
          </p:cNvPr>
          <p:cNvSpPr txBox="1"/>
          <p:nvPr/>
        </p:nvSpPr>
        <p:spPr>
          <a:xfrm>
            <a:off x="6882313" y="1315516"/>
            <a:ext cx="619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N20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25B2D3F-5206-0DB2-E577-C96A4B9CEADE}"/>
              </a:ext>
            </a:extLst>
          </p:cNvPr>
          <p:cNvSpPr txBox="1"/>
          <p:nvPr/>
        </p:nvSpPr>
        <p:spPr>
          <a:xfrm>
            <a:off x="7952923" y="1315516"/>
            <a:ext cx="619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H20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3972BC4-415E-041B-C71F-F79B706BDAAB}"/>
              </a:ext>
            </a:extLst>
          </p:cNvPr>
          <p:cNvSpPr txBox="1"/>
          <p:nvPr/>
        </p:nvSpPr>
        <p:spPr>
          <a:xfrm>
            <a:off x="4471344" y="1715066"/>
            <a:ext cx="989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0.13954</a:t>
            </a:r>
            <a:r>
              <a:rPr lang="zh-CN" altLang="en-US" dirty="0">
                <a:effectLst/>
              </a:rPr>
              <a:t> </a:t>
            </a:r>
            <a:endParaRPr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179CD22-6387-E02F-3CF0-26AD9CC37358}"/>
              </a:ext>
            </a:extLst>
          </p:cNvPr>
          <p:cNvSpPr txBox="1"/>
          <p:nvPr/>
        </p:nvSpPr>
        <p:spPr>
          <a:xfrm>
            <a:off x="6614092" y="1755298"/>
            <a:ext cx="1237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0.161082</a:t>
            </a:r>
            <a:r>
              <a:rPr lang="zh-CN" altLang="en-US" dirty="0">
                <a:effectLst/>
              </a:rPr>
              <a:t> 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ADE77460-CE95-0735-4142-64C1F583DE10}"/>
              </a:ext>
            </a:extLst>
          </p:cNvPr>
          <p:cNvSpPr txBox="1"/>
          <p:nvPr/>
        </p:nvSpPr>
        <p:spPr>
          <a:xfrm>
            <a:off x="5499410" y="1721378"/>
            <a:ext cx="1237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0.239804</a:t>
            </a:r>
            <a:r>
              <a:rPr lang="zh-CN" altLang="en-US" dirty="0">
                <a:effectLst/>
              </a:rPr>
              <a:t> </a:t>
            </a:r>
            <a:endParaRPr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917D8334-3A8A-EC20-815F-3851BA4EF57E}"/>
              </a:ext>
            </a:extLst>
          </p:cNvPr>
          <p:cNvSpPr txBox="1"/>
          <p:nvPr/>
        </p:nvSpPr>
        <p:spPr>
          <a:xfrm>
            <a:off x="7766918" y="1755298"/>
            <a:ext cx="1141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0.369519</a:t>
            </a:r>
            <a:r>
              <a:rPr lang="zh-CN" altLang="en-US" dirty="0">
                <a:effectLst/>
              </a:rPr>
              <a:t> </a:t>
            </a:r>
            <a:endParaRPr lang="zh-CN" altLang="en-US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B8B15EDD-5982-CDDC-9683-03661D182926}"/>
              </a:ext>
            </a:extLst>
          </p:cNvPr>
          <p:cNvSpPr txBox="1"/>
          <p:nvPr/>
        </p:nvSpPr>
        <p:spPr>
          <a:xfrm>
            <a:off x="3104316" y="1735794"/>
            <a:ext cx="1245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LLM-</a:t>
            </a:r>
            <a:r>
              <a:rPr lang="en-US" altLang="zh-CN" sz="1800" b="0" i="0" u="none" strike="noStrike" dirty="0" err="1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SRec</a:t>
            </a:r>
            <a:endParaRPr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0EA99C08-A3EA-665D-18FD-E2210C67C7AE}"/>
              </a:ext>
            </a:extLst>
          </p:cNvPr>
          <p:cNvSpPr txBox="1"/>
          <p:nvPr/>
        </p:nvSpPr>
        <p:spPr>
          <a:xfrm>
            <a:off x="3354396" y="2165824"/>
            <a:ext cx="667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Ours</a:t>
            </a:r>
            <a:endParaRPr lang="zh-CN" altLang="en-US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5BCF57C7-8B7B-D161-4647-9C6739DF628C}"/>
              </a:ext>
            </a:extLst>
          </p:cNvPr>
          <p:cNvSpPr txBox="1"/>
          <p:nvPr/>
        </p:nvSpPr>
        <p:spPr>
          <a:xfrm>
            <a:off x="4477440" y="2165824"/>
            <a:ext cx="1237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0.152697</a:t>
            </a:r>
            <a:r>
              <a:rPr lang="zh-CN" altLang="en-US" dirty="0">
                <a:solidFill>
                  <a:srgbClr val="FF0000"/>
                </a:solidFill>
                <a:effectLst/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2EB677D-F8BD-706C-B4E7-5C5AF06E22A9}"/>
              </a:ext>
            </a:extLst>
          </p:cNvPr>
          <p:cNvSpPr txBox="1"/>
          <p:nvPr/>
        </p:nvSpPr>
        <p:spPr>
          <a:xfrm>
            <a:off x="6614092" y="2197566"/>
            <a:ext cx="1237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0.174717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5D9DDD6C-16B1-C878-4414-997AE8E7F737}"/>
              </a:ext>
            </a:extLst>
          </p:cNvPr>
          <p:cNvSpPr txBox="1"/>
          <p:nvPr/>
        </p:nvSpPr>
        <p:spPr>
          <a:xfrm>
            <a:off x="5530526" y="2165824"/>
            <a:ext cx="1237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0.26035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FD096851-CD3E-75A6-D9BD-109B6BA45EF3}"/>
              </a:ext>
            </a:extLst>
          </p:cNvPr>
          <p:cNvSpPr txBox="1"/>
          <p:nvPr/>
        </p:nvSpPr>
        <p:spPr>
          <a:xfrm>
            <a:off x="7766918" y="2197566"/>
            <a:ext cx="1141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0.391598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D2052EA2-BE08-C428-712D-54FA1D7C3AC2}"/>
              </a:ext>
            </a:extLst>
          </p:cNvPr>
          <p:cNvSpPr txBox="1"/>
          <p:nvPr/>
        </p:nvSpPr>
        <p:spPr>
          <a:xfrm>
            <a:off x="2266717" y="274211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Arts</a:t>
            </a:r>
            <a:endParaRPr lang="zh-CN" altLang="en-US" dirty="0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478C9F45-97F7-5E64-61E0-B47B5D5CB6A6}"/>
              </a:ext>
            </a:extLst>
          </p:cNvPr>
          <p:cNvSpPr txBox="1"/>
          <p:nvPr/>
        </p:nvSpPr>
        <p:spPr>
          <a:xfrm>
            <a:off x="4471344" y="2739064"/>
            <a:ext cx="1085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0.289961</a:t>
            </a:r>
            <a:r>
              <a:rPr lang="zh-CN" altLang="en-US" dirty="0"/>
              <a:t> 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AEC9C4DB-B26F-5F6D-CB40-217E8CF46E99}"/>
              </a:ext>
            </a:extLst>
          </p:cNvPr>
          <p:cNvSpPr txBox="1"/>
          <p:nvPr/>
        </p:nvSpPr>
        <p:spPr>
          <a:xfrm>
            <a:off x="6614092" y="2779296"/>
            <a:ext cx="1237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0.315238</a:t>
            </a:r>
            <a:r>
              <a:rPr lang="zh-CN" altLang="en-US" dirty="0"/>
              <a:t> 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3396BC21-94FC-9801-962F-ED419BA3186A}"/>
              </a:ext>
            </a:extLst>
          </p:cNvPr>
          <p:cNvSpPr txBox="1"/>
          <p:nvPr/>
        </p:nvSpPr>
        <p:spPr>
          <a:xfrm>
            <a:off x="5499410" y="2745376"/>
            <a:ext cx="1237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0.4803</a:t>
            </a:r>
            <a:r>
              <a:rPr lang="zh-CN" altLang="en-US" dirty="0"/>
              <a:t> 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616540BD-0875-5456-87A3-83F9C831411F}"/>
              </a:ext>
            </a:extLst>
          </p:cNvPr>
          <p:cNvSpPr txBox="1"/>
          <p:nvPr/>
        </p:nvSpPr>
        <p:spPr>
          <a:xfrm>
            <a:off x="7766918" y="2779296"/>
            <a:ext cx="1141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0.6306</a:t>
            </a:r>
            <a:r>
              <a:rPr lang="zh-CN" altLang="en-US" dirty="0"/>
              <a:t> 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7D421431-1310-7F4B-BC8D-07A71C7F1C04}"/>
              </a:ext>
            </a:extLst>
          </p:cNvPr>
          <p:cNvSpPr txBox="1"/>
          <p:nvPr/>
        </p:nvSpPr>
        <p:spPr>
          <a:xfrm>
            <a:off x="3104316" y="2759792"/>
            <a:ext cx="1245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LLM-</a:t>
            </a:r>
            <a:r>
              <a:rPr lang="en-US" altLang="zh-CN" sz="1800" b="0" i="0" u="none" strike="noStrike" dirty="0" err="1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SRec</a:t>
            </a:r>
            <a:endParaRPr lang="zh-CN" altLang="en-US" dirty="0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4A1B2652-C01E-76C1-0D58-84C0123A7DF9}"/>
              </a:ext>
            </a:extLst>
          </p:cNvPr>
          <p:cNvSpPr txBox="1"/>
          <p:nvPr/>
        </p:nvSpPr>
        <p:spPr>
          <a:xfrm>
            <a:off x="3354396" y="3189822"/>
            <a:ext cx="667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Ours</a:t>
            </a:r>
            <a:endParaRPr lang="zh-CN" altLang="en-US" dirty="0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DB86ADF6-037D-EB8F-50EB-AE0D4FFC284A}"/>
              </a:ext>
            </a:extLst>
          </p:cNvPr>
          <p:cNvSpPr txBox="1"/>
          <p:nvPr/>
        </p:nvSpPr>
        <p:spPr>
          <a:xfrm>
            <a:off x="4477440" y="3189822"/>
            <a:ext cx="1237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0.309826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6EFA302C-7C43-EE8E-EBFB-0C5CE28F4EDE}"/>
              </a:ext>
            </a:extLst>
          </p:cNvPr>
          <p:cNvSpPr txBox="1"/>
          <p:nvPr/>
        </p:nvSpPr>
        <p:spPr>
          <a:xfrm>
            <a:off x="6614092" y="3221564"/>
            <a:ext cx="1237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0.334722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B512A117-815B-9FB9-066D-43E1A8C82656}"/>
              </a:ext>
            </a:extLst>
          </p:cNvPr>
          <p:cNvSpPr txBox="1"/>
          <p:nvPr/>
        </p:nvSpPr>
        <p:spPr>
          <a:xfrm>
            <a:off x="5530526" y="3189822"/>
            <a:ext cx="1237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0.497533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38DDEE41-FBE9-69A2-1C22-F6937573DCAC}"/>
              </a:ext>
            </a:extLst>
          </p:cNvPr>
          <p:cNvSpPr txBox="1"/>
          <p:nvPr/>
        </p:nvSpPr>
        <p:spPr>
          <a:xfrm>
            <a:off x="7766918" y="3221564"/>
            <a:ext cx="1141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0.6446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365EF04A-D56F-6FD7-2BAA-06019C81856A}"/>
              </a:ext>
            </a:extLst>
          </p:cNvPr>
          <p:cNvSpPr txBox="1"/>
          <p:nvPr/>
        </p:nvSpPr>
        <p:spPr>
          <a:xfrm>
            <a:off x="2220312" y="3916637"/>
            <a:ext cx="74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Office</a:t>
            </a:r>
            <a:endParaRPr lang="zh-CN" altLang="en-US" dirty="0"/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DF93193B-C36E-53D1-3E08-D9A6056DFD3D}"/>
              </a:ext>
            </a:extLst>
          </p:cNvPr>
          <p:cNvSpPr txBox="1"/>
          <p:nvPr/>
        </p:nvSpPr>
        <p:spPr>
          <a:xfrm>
            <a:off x="4424939" y="3913589"/>
            <a:ext cx="1085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0.18863</a:t>
            </a:r>
            <a:endParaRPr lang="zh-CN" altLang="en-US" dirty="0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A686AE4D-631C-2D93-AF05-904F7C50A797}"/>
              </a:ext>
            </a:extLst>
          </p:cNvPr>
          <p:cNvSpPr txBox="1"/>
          <p:nvPr/>
        </p:nvSpPr>
        <p:spPr>
          <a:xfrm>
            <a:off x="6567687" y="3953821"/>
            <a:ext cx="1237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0.213766</a:t>
            </a:r>
            <a:endParaRPr lang="zh-CN" altLang="en-US" dirty="0"/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51B00A69-0EE6-1A95-BD4B-641F068A3EAD}"/>
              </a:ext>
            </a:extLst>
          </p:cNvPr>
          <p:cNvSpPr txBox="1"/>
          <p:nvPr/>
        </p:nvSpPr>
        <p:spPr>
          <a:xfrm>
            <a:off x="5453005" y="3919901"/>
            <a:ext cx="1237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0.327653</a:t>
            </a:r>
            <a:r>
              <a:rPr lang="zh-CN" altLang="en-US" dirty="0"/>
              <a:t> 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4E41043C-204D-418C-F788-99D201E6F41D}"/>
              </a:ext>
            </a:extLst>
          </p:cNvPr>
          <p:cNvSpPr txBox="1"/>
          <p:nvPr/>
        </p:nvSpPr>
        <p:spPr>
          <a:xfrm>
            <a:off x="7720513" y="3953821"/>
            <a:ext cx="1141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0.476452</a:t>
            </a:r>
            <a:r>
              <a:rPr lang="zh-CN" altLang="en-US" dirty="0"/>
              <a:t> 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3AA078A0-D7B3-7353-85D5-7BC7BC68B7CB}"/>
              </a:ext>
            </a:extLst>
          </p:cNvPr>
          <p:cNvSpPr txBox="1"/>
          <p:nvPr/>
        </p:nvSpPr>
        <p:spPr>
          <a:xfrm>
            <a:off x="3057911" y="3934317"/>
            <a:ext cx="1245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LLM-</a:t>
            </a:r>
            <a:r>
              <a:rPr lang="en-US" altLang="zh-CN" sz="1800" b="0" i="0" u="none" strike="noStrike" dirty="0" err="1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SRec</a:t>
            </a:r>
            <a:endParaRPr lang="zh-CN" altLang="en-US" dirty="0"/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771818A5-862B-0105-6412-70491448A828}"/>
              </a:ext>
            </a:extLst>
          </p:cNvPr>
          <p:cNvSpPr txBox="1"/>
          <p:nvPr/>
        </p:nvSpPr>
        <p:spPr>
          <a:xfrm>
            <a:off x="3307991" y="4364347"/>
            <a:ext cx="667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Ours</a:t>
            </a:r>
            <a:endParaRPr lang="zh-CN" altLang="en-US" dirty="0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EE6D569F-1AAE-08FC-0D2D-CEDB89885832}"/>
              </a:ext>
            </a:extLst>
          </p:cNvPr>
          <p:cNvSpPr txBox="1"/>
          <p:nvPr/>
        </p:nvSpPr>
        <p:spPr>
          <a:xfrm>
            <a:off x="4431035" y="4364347"/>
            <a:ext cx="1237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0.21273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A92EC42F-853F-5570-26FA-554188FC30D8}"/>
              </a:ext>
            </a:extLst>
          </p:cNvPr>
          <p:cNvSpPr txBox="1"/>
          <p:nvPr/>
        </p:nvSpPr>
        <p:spPr>
          <a:xfrm>
            <a:off x="6567687" y="4396089"/>
            <a:ext cx="1237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0.237711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98DAF54F-5059-6C96-B763-60BF18BDCCF8}"/>
              </a:ext>
            </a:extLst>
          </p:cNvPr>
          <p:cNvSpPr txBox="1"/>
          <p:nvPr/>
        </p:nvSpPr>
        <p:spPr>
          <a:xfrm>
            <a:off x="5484121" y="4364347"/>
            <a:ext cx="1237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0.359685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194CE3E7-DE47-1012-EA7A-DD2D5E1F6587}"/>
              </a:ext>
            </a:extLst>
          </p:cNvPr>
          <p:cNvSpPr txBox="1"/>
          <p:nvPr/>
        </p:nvSpPr>
        <p:spPr>
          <a:xfrm>
            <a:off x="7720513" y="4396089"/>
            <a:ext cx="1141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0.508778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E4AFEDD1-A40D-1B8C-68AB-CAB1288CCB3D}"/>
              </a:ext>
            </a:extLst>
          </p:cNvPr>
          <p:cNvSpPr txBox="1"/>
          <p:nvPr/>
        </p:nvSpPr>
        <p:spPr>
          <a:xfrm>
            <a:off x="2220312" y="4961363"/>
            <a:ext cx="58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Toys</a:t>
            </a:r>
            <a:endParaRPr lang="zh-CN" altLang="en-US" dirty="0"/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F91EFDC7-2CB6-35C3-D544-48933A25F223}"/>
              </a:ext>
            </a:extLst>
          </p:cNvPr>
          <p:cNvSpPr txBox="1"/>
          <p:nvPr/>
        </p:nvSpPr>
        <p:spPr>
          <a:xfrm>
            <a:off x="4424939" y="4958315"/>
            <a:ext cx="1085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0.21106</a:t>
            </a:r>
            <a:endParaRPr lang="zh-CN" altLang="en-US" dirty="0"/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C1EE78C4-A109-00FE-F76A-8CB9CC6D2D81}"/>
              </a:ext>
            </a:extLst>
          </p:cNvPr>
          <p:cNvSpPr txBox="1"/>
          <p:nvPr/>
        </p:nvSpPr>
        <p:spPr>
          <a:xfrm>
            <a:off x="6567687" y="4998547"/>
            <a:ext cx="1237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0.251636</a:t>
            </a:r>
            <a:endParaRPr lang="zh-CN" altLang="en-US" dirty="0"/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630F499A-FEB6-44A3-916D-89EBAF77CE5D}"/>
              </a:ext>
            </a:extLst>
          </p:cNvPr>
          <p:cNvSpPr txBox="1"/>
          <p:nvPr/>
        </p:nvSpPr>
        <p:spPr>
          <a:xfrm>
            <a:off x="5453005" y="4964627"/>
            <a:ext cx="1237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0.38304</a:t>
            </a:r>
            <a:r>
              <a:rPr lang="zh-CN" altLang="en-US" dirty="0"/>
              <a:t> </a:t>
            </a: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92E84117-9E9C-BBD1-F889-36347B8C100D}"/>
              </a:ext>
            </a:extLst>
          </p:cNvPr>
          <p:cNvSpPr txBox="1"/>
          <p:nvPr/>
        </p:nvSpPr>
        <p:spPr>
          <a:xfrm>
            <a:off x="7720513" y="4998547"/>
            <a:ext cx="1141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0.54422</a:t>
            </a:r>
            <a:r>
              <a:rPr lang="zh-CN" altLang="en-US" dirty="0"/>
              <a:t> </a:t>
            </a: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3D7CE4AF-8382-CE7C-ECEB-C947C7B714B7}"/>
              </a:ext>
            </a:extLst>
          </p:cNvPr>
          <p:cNvSpPr txBox="1"/>
          <p:nvPr/>
        </p:nvSpPr>
        <p:spPr>
          <a:xfrm>
            <a:off x="3057911" y="4979043"/>
            <a:ext cx="1245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LLM-</a:t>
            </a:r>
            <a:r>
              <a:rPr lang="en-US" altLang="zh-CN" sz="1800" b="0" i="0" u="none" strike="noStrike" dirty="0" err="1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SRec</a:t>
            </a:r>
            <a:endParaRPr lang="zh-CN" altLang="en-US" dirty="0"/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03783ED9-14BA-3BD8-0D23-723D370C2B3A}"/>
              </a:ext>
            </a:extLst>
          </p:cNvPr>
          <p:cNvSpPr txBox="1"/>
          <p:nvPr/>
        </p:nvSpPr>
        <p:spPr>
          <a:xfrm>
            <a:off x="3307991" y="5409073"/>
            <a:ext cx="667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Ours</a:t>
            </a:r>
            <a:endParaRPr lang="zh-CN" altLang="en-US" dirty="0"/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7B0F7DF2-B585-FA2F-A7E0-5AD6159735C8}"/>
              </a:ext>
            </a:extLst>
          </p:cNvPr>
          <p:cNvSpPr txBox="1"/>
          <p:nvPr/>
        </p:nvSpPr>
        <p:spPr>
          <a:xfrm>
            <a:off x="4431035" y="5409073"/>
            <a:ext cx="1237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0.229624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7BE83107-00FB-C633-99C2-80D661756178}"/>
              </a:ext>
            </a:extLst>
          </p:cNvPr>
          <p:cNvSpPr txBox="1"/>
          <p:nvPr/>
        </p:nvSpPr>
        <p:spPr>
          <a:xfrm>
            <a:off x="6567687" y="5440815"/>
            <a:ext cx="1237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0.269013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55DC601B-7F2F-47A1-4079-F7FC417056FB}"/>
              </a:ext>
            </a:extLst>
          </p:cNvPr>
          <p:cNvSpPr txBox="1"/>
          <p:nvPr/>
        </p:nvSpPr>
        <p:spPr>
          <a:xfrm>
            <a:off x="5484121" y="5409073"/>
            <a:ext cx="1237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0.40606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A4F601F6-09C9-8256-EF5A-DBE231408B1F}"/>
              </a:ext>
            </a:extLst>
          </p:cNvPr>
          <p:cNvSpPr txBox="1"/>
          <p:nvPr/>
        </p:nvSpPr>
        <p:spPr>
          <a:xfrm>
            <a:off x="7720513" y="5440815"/>
            <a:ext cx="1141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0.56252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071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97255" y="107315"/>
            <a:ext cx="2614930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hongqing University  of  Technology</a:t>
            </a:r>
            <a:r>
              <a:rPr lang="en-US" sz="2200" dirty="0">
                <a:solidFill>
                  <a:srgbClr val="FFFFFF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697720" y="11430"/>
            <a:ext cx="2256155" cy="8261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ATAI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1800" spc="-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Intelligence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143750" y="5918200"/>
            <a:ext cx="38430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Jinfei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Chen</a:t>
            </a:r>
            <a:endParaRPr lang="en-US"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5735" y="1219200"/>
            <a:ext cx="11772265" cy="97599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Lost in Sequence: Do Large Language Models Understand</a:t>
            </a: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 Sequential Recommendation?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696383" y="5038461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code:https://github.com//LLM2Rec</a:t>
            </a:r>
            <a:endParaRPr lang="en-US" altLang="zh-CN" dirty="0"/>
          </a:p>
        </p:txBody>
      </p:sp>
      <p:sp>
        <p:nvSpPr>
          <p:cNvPr id="39" name="object 39"/>
          <p:cNvSpPr txBox="1"/>
          <p:nvPr/>
        </p:nvSpPr>
        <p:spPr>
          <a:xfrm>
            <a:off x="9564370" y="5547995"/>
            <a:ext cx="193865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Times New Roman" panose="02020603050405020304" charset="0"/>
                <a:cs typeface="Times New Roman" panose="02020603050405020304" charset="0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KDD’25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8966396-3677-8FDD-3EDC-58BEFA36AB3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7105" y="2191132"/>
            <a:ext cx="7409524" cy="28761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74552" y="685414"/>
            <a:ext cx="284162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Motivation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7035718-1834-0549-5783-0A40399B6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84" y="1219200"/>
            <a:ext cx="4293552" cy="534626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72DF04F0-14F8-A7F3-CB2F-30C2819BF3E8}"/>
              </a:ext>
            </a:extLst>
          </p:cNvPr>
          <p:cNvSpPr txBox="1"/>
          <p:nvPr/>
        </p:nvSpPr>
        <p:spPr>
          <a:xfrm>
            <a:off x="5183124" y="1987296"/>
            <a:ext cx="60944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Despite the current practice of training and evaluating LLM-based recommendation (LLM4Rec) models under a sequential recommendation scenario, we found that whether these models understand the </a:t>
            </a:r>
            <a:r>
              <a:rPr lang="en-US" altLang="zh-CN" b="1" dirty="0">
                <a:solidFill>
                  <a:srgbClr val="FF0000"/>
                </a:solidFill>
              </a:rPr>
              <a:t>sequential information inherent </a:t>
            </a:r>
            <a:r>
              <a:rPr lang="en-US" altLang="zh-CN" dirty="0"/>
              <a:t>in users’ item interaction sequences has been largely overlooked. In this paper, we first demonstrate through a series of experiments that existing LLM4Rec models do not fully capture sequential information both during training and inference. 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93D60-8988-817C-A9A8-34AAA0658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A345519-FACD-4074-2023-C9B416F222BF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D6121F42-3935-0422-F5F4-277C3D2CE25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C430C3C-2476-8881-A651-4429F7BE424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649875B-88D4-F8EC-3A89-BD0669FDD90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7EEE9EB-86D3-A82F-388A-B857B370F9AD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D058D2E0-F730-DA28-BF74-6F113AAEC2AA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B51B7EB6-4DBA-A44B-8B6E-190E0D4E782D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55242A0-8CF5-3AAB-CB53-0A7337A480DE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AC745BF7-8EF2-7880-FBA8-12ADECE23698}"/>
              </a:ext>
            </a:extLst>
          </p:cNvPr>
          <p:cNvSpPr txBox="1"/>
          <p:nvPr/>
        </p:nvSpPr>
        <p:spPr>
          <a:xfrm>
            <a:off x="4674552" y="685414"/>
            <a:ext cx="284162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Motivation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D6D8352-DF7E-D7F1-276A-91EF2D3C2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555123"/>
            <a:ext cx="5552381" cy="51428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B78D502-EA2C-E10A-7659-9744FB52EE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2421" y="1395061"/>
            <a:ext cx="4979365" cy="42003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534BC6-1C04-6508-06F0-E486F33F98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0" y="3813252"/>
            <a:ext cx="5552382" cy="34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91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95A2B-8ADA-B27E-B926-DA11F341D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F3F47BC-906E-FD6B-2A19-8ADF57C8519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39990FE-460E-CA6C-5A57-208A76ACDD8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597AD7E-361C-F6F4-6481-BE5B468240DC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FE158DE-518E-B459-A26F-5FB288E6A59F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EFAC7E9-24AB-AC03-14F3-5DE48F30364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84D50F38-2B84-50C8-E39E-7441452D8ECD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636511EF-E769-3EF6-58DC-9DFEBBC62823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FEEB2845-438F-0E80-0026-9478285F74B0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248616B6-138B-89A6-C41B-F62BF023074A}"/>
              </a:ext>
            </a:extLst>
          </p:cNvPr>
          <p:cNvSpPr txBox="1"/>
          <p:nvPr/>
        </p:nvSpPr>
        <p:spPr>
          <a:xfrm>
            <a:off x="4674552" y="685414"/>
            <a:ext cx="284162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Motivation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7FDC4F2-2290-2FE9-FA7C-850DB2BFC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524" y="1981200"/>
            <a:ext cx="567107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2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2B5F4-97F3-6056-EB6A-ECEF789A8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D17C241-1C52-794C-584E-13AEAE92107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677D57E-1D5E-49CB-2C71-EC0F43F4DDC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EACC122-6987-C49D-2F2B-36E7922C24A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EF947A7-F174-FD5B-CC21-FBB54B88FEF4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CF336F0-A677-5F71-52D0-458E35643753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778C9D97-7324-853D-9632-CCBC5856869F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2805FD5-6B89-FD50-72DD-D1A9A954823B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FC9FD13-46D5-5245-7D8F-FA42140AE20C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BAEAF5D7-58B6-E125-1641-9E2932B8FEAF}"/>
              </a:ext>
            </a:extLst>
          </p:cNvPr>
          <p:cNvSpPr txBox="1"/>
          <p:nvPr/>
        </p:nvSpPr>
        <p:spPr>
          <a:xfrm>
            <a:off x="4674552" y="685414"/>
            <a:ext cx="284162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79C0FF0-C2D8-62ED-5CE2-92441C155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1373425"/>
            <a:ext cx="5514286" cy="5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01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6343365-E6F4-5BEE-D3C1-00DF0B299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1614429"/>
            <a:ext cx="3876190" cy="6666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8D67AFE-0890-24AE-94E6-9C237F2720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011" y="2844496"/>
            <a:ext cx="5209524" cy="5809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C693A3D-AD60-109F-C595-FF847C6B15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3581400"/>
            <a:ext cx="5485714" cy="94285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3619086-C296-09FA-C23F-F24BCC2B0D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4390" y="4834047"/>
            <a:ext cx="4961905" cy="40952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dmZWMwNzNmZmQyYjgzMTEwNDQ4MzZiNjkxZGQ0MG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12964</TotalTime>
  <Words>525</Words>
  <Application>Microsoft Office PowerPoint</Application>
  <PresentationFormat>宽屏</PresentationFormat>
  <Paragraphs>192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进霏 陈</cp:lastModifiedBy>
  <cp:revision>180</cp:revision>
  <dcterms:created xsi:type="dcterms:W3CDTF">2023-09-17T03:47:00Z</dcterms:created>
  <dcterms:modified xsi:type="dcterms:W3CDTF">2025-09-28T11:43:08Z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2023-09-05T16:00:00Z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2023-09-26T16:00:00Z</vt:filetime>
  </property>
  <property fmtid="{D5CDD505-2E9C-101B-9397-08002B2CF9AE}" pid="5" name="ICV">
    <vt:lpwstr>7B42DDB11C9E4E5D8085896DFF7F8334_13</vt:lpwstr>
  </property>
  <property fmtid="{D5CDD505-2E9C-101B-9397-08002B2CF9AE}" pid="6" name="KSOProductBuildVer">
    <vt:lpwstr>2052-12.1.0.19770</vt:lpwstr>
  </property>
</Properties>
</file>